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77" r:id="rId5"/>
    <p:sldId id="260" r:id="rId6"/>
    <p:sldId id="261" r:id="rId7"/>
    <p:sldId id="263" r:id="rId8"/>
    <p:sldId id="264" r:id="rId9"/>
    <p:sldId id="265" r:id="rId10"/>
    <p:sldId id="272" r:id="rId11"/>
  </p:sldIdLst>
  <p:sldSz cx="10071100" cy="5664200"/>
  <p:notesSz cx="10071100" cy="56642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936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1000" y="786389"/>
            <a:ext cx="9749099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0665" y="3171952"/>
            <a:ext cx="7049770" cy="1416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spc="-5" dirty="0"/>
              <a:t>Fabrizio</a:t>
            </a:r>
            <a:r>
              <a:rPr spc="-15" dirty="0"/>
              <a:t> </a:t>
            </a:r>
            <a:r>
              <a:rPr spc="-5" dirty="0"/>
              <a:t>Glerean</a:t>
            </a:r>
            <a:r>
              <a:rPr spc="-10" dirty="0"/>
              <a:t> </a:t>
            </a:r>
            <a:r>
              <a:rPr dirty="0"/>
              <a:t>–</a:t>
            </a:r>
            <a:r>
              <a:rPr spc="-55" dirty="0"/>
              <a:t> </a:t>
            </a:r>
            <a:r>
              <a:rPr spc="-5" dirty="0"/>
              <a:t>Animatore</a:t>
            </a:r>
            <a:r>
              <a:rPr spc="-15" dirty="0"/>
              <a:t> </a:t>
            </a:r>
            <a:r>
              <a:rPr spc="-5" dirty="0"/>
              <a:t>Digitale</a:t>
            </a:r>
            <a:r>
              <a:rPr spc="-10" dirty="0"/>
              <a:t> </a:t>
            </a:r>
            <a:r>
              <a:rPr spc="-5" dirty="0"/>
              <a:t>I.C.</a:t>
            </a:r>
            <a:r>
              <a:rPr spc="-10" dirty="0"/>
              <a:t> </a:t>
            </a:r>
            <a:r>
              <a:rPr spc="-5" dirty="0"/>
              <a:t>Cordovado</a:t>
            </a:r>
            <a:r>
              <a:rPr spc="-15" dirty="0"/>
              <a:t> </a:t>
            </a:r>
            <a:r>
              <a:rPr dirty="0"/>
              <a:t>–</a:t>
            </a:r>
            <a:r>
              <a:rPr spc="-10" dirty="0"/>
              <a:t> </a:t>
            </a:r>
            <a:r>
              <a:rPr spc="-5" dirty="0"/>
              <a:t>Novembre</a:t>
            </a:r>
            <a:r>
              <a:rPr spc="-10" dirty="0"/>
              <a:t> </a:t>
            </a:r>
            <a:r>
              <a:rPr spc="-5" dirty="0"/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1535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spc="-5" dirty="0"/>
              <a:t>Fabrizio</a:t>
            </a:r>
            <a:r>
              <a:rPr spc="-15" dirty="0"/>
              <a:t> </a:t>
            </a:r>
            <a:r>
              <a:rPr spc="-5" dirty="0"/>
              <a:t>Glerean</a:t>
            </a:r>
            <a:r>
              <a:rPr spc="-10" dirty="0"/>
              <a:t> </a:t>
            </a:r>
            <a:r>
              <a:rPr dirty="0"/>
              <a:t>–</a:t>
            </a:r>
            <a:r>
              <a:rPr spc="-55" dirty="0"/>
              <a:t> </a:t>
            </a:r>
            <a:r>
              <a:rPr spc="-5" dirty="0"/>
              <a:t>Animatore</a:t>
            </a:r>
            <a:r>
              <a:rPr spc="-15" dirty="0"/>
              <a:t> </a:t>
            </a:r>
            <a:r>
              <a:rPr spc="-5" dirty="0"/>
              <a:t>Digitale</a:t>
            </a:r>
            <a:r>
              <a:rPr spc="-10" dirty="0"/>
              <a:t> </a:t>
            </a:r>
            <a:r>
              <a:rPr spc="-5" dirty="0"/>
              <a:t>I.C.</a:t>
            </a:r>
            <a:r>
              <a:rPr spc="-10" dirty="0"/>
              <a:t> </a:t>
            </a:r>
            <a:r>
              <a:rPr spc="-5" dirty="0"/>
              <a:t>Cordovado</a:t>
            </a:r>
            <a:r>
              <a:rPr spc="-15" dirty="0"/>
              <a:t> </a:t>
            </a:r>
            <a:r>
              <a:rPr dirty="0"/>
              <a:t>–</a:t>
            </a:r>
            <a:r>
              <a:rPr spc="-10" dirty="0"/>
              <a:t> </a:t>
            </a:r>
            <a:r>
              <a:rPr spc="-5" dirty="0"/>
              <a:t>Novembre</a:t>
            </a:r>
            <a:r>
              <a:rPr spc="-10" dirty="0"/>
              <a:t> </a:t>
            </a:r>
            <a:r>
              <a:rPr spc="-5" dirty="0"/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1535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3555" y="1302766"/>
            <a:ext cx="4380928" cy="37383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6616" y="1302766"/>
            <a:ext cx="4380928" cy="37383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spc="-5" dirty="0"/>
              <a:t>Fabrizio</a:t>
            </a:r>
            <a:r>
              <a:rPr spc="-15" dirty="0"/>
              <a:t> </a:t>
            </a:r>
            <a:r>
              <a:rPr spc="-5" dirty="0"/>
              <a:t>Glerean</a:t>
            </a:r>
            <a:r>
              <a:rPr spc="-10" dirty="0"/>
              <a:t> </a:t>
            </a:r>
            <a:r>
              <a:rPr dirty="0"/>
              <a:t>–</a:t>
            </a:r>
            <a:r>
              <a:rPr spc="-55" dirty="0"/>
              <a:t> </a:t>
            </a:r>
            <a:r>
              <a:rPr spc="-5" dirty="0"/>
              <a:t>Animatore</a:t>
            </a:r>
            <a:r>
              <a:rPr spc="-15" dirty="0"/>
              <a:t> </a:t>
            </a:r>
            <a:r>
              <a:rPr spc="-5" dirty="0"/>
              <a:t>Digitale</a:t>
            </a:r>
            <a:r>
              <a:rPr spc="-10" dirty="0"/>
              <a:t> </a:t>
            </a:r>
            <a:r>
              <a:rPr spc="-5" dirty="0"/>
              <a:t>I.C.</a:t>
            </a:r>
            <a:r>
              <a:rPr spc="-10" dirty="0"/>
              <a:t> </a:t>
            </a:r>
            <a:r>
              <a:rPr spc="-5" dirty="0"/>
              <a:t>Cordovado</a:t>
            </a:r>
            <a:r>
              <a:rPr spc="-15" dirty="0"/>
              <a:t> </a:t>
            </a:r>
            <a:r>
              <a:rPr dirty="0"/>
              <a:t>–</a:t>
            </a:r>
            <a:r>
              <a:rPr spc="-10" dirty="0"/>
              <a:t> </a:t>
            </a:r>
            <a:r>
              <a:rPr spc="-5" dirty="0"/>
              <a:t>Novembre</a:t>
            </a:r>
            <a:r>
              <a:rPr spc="-10" dirty="0"/>
              <a:t> </a:t>
            </a:r>
            <a:r>
              <a:rPr spc="-5" dirty="0"/>
              <a:t>2020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1535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spc="-5" dirty="0"/>
              <a:t>Fabrizio</a:t>
            </a:r>
            <a:r>
              <a:rPr spc="-15" dirty="0"/>
              <a:t> </a:t>
            </a:r>
            <a:r>
              <a:rPr spc="-5" dirty="0"/>
              <a:t>Glerean</a:t>
            </a:r>
            <a:r>
              <a:rPr spc="-10" dirty="0"/>
              <a:t> </a:t>
            </a:r>
            <a:r>
              <a:rPr dirty="0"/>
              <a:t>–</a:t>
            </a:r>
            <a:r>
              <a:rPr spc="-55" dirty="0"/>
              <a:t> </a:t>
            </a:r>
            <a:r>
              <a:rPr spc="-5" dirty="0"/>
              <a:t>Animatore</a:t>
            </a:r>
            <a:r>
              <a:rPr spc="-15" dirty="0"/>
              <a:t> </a:t>
            </a:r>
            <a:r>
              <a:rPr spc="-5" dirty="0"/>
              <a:t>Digitale</a:t>
            </a:r>
            <a:r>
              <a:rPr spc="-10" dirty="0"/>
              <a:t> </a:t>
            </a:r>
            <a:r>
              <a:rPr spc="-5" dirty="0"/>
              <a:t>I.C.</a:t>
            </a:r>
            <a:r>
              <a:rPr spc="-10" dirty="0"/>
              <a:t> </a:t>
            </a:r>
            <a:r>
              <a:rPr spc="-5" dirty="0"/>
              <a:t>Cordovado</a:t>
            </a:r>
            <a:r>
              <a:rPr spc="-15" dirty="0"/>
              <a:t> </a:t>
            </a:r>
            <a:r>
              <a:rPr dirty="0"/>
              <a:t>–</a:t>
            </a:r>
            <a:r>
              <a:rPr spc="-10" dirty="0"/>
              <a:t> </a:t>
            </a:r>
            <a:r>
              <a:rPr spc="-5" dirty="0"/>
              <a:t>Novembre</a:t>
            </a:r>
            <a:r>
              <a:rPr spc="-10" dirty="0"/>
              <a:t> </a:t>
            </a:r>
            <a:r>
              <a:rPr spc="-5" dirty="0"/>
              <a:t>2020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1535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spc="-5" dirty="0"/>
              <a:t>Fabrizio</a:t>
            </a:r>
            <a:r>
              <a:rPr spc="-15" dirty="0"/>
              <a:t> </a:t>
            </a:r>
            <a:r>
              <a:rPr spc="-5" dirty="0"/>
              <a:t>Glerean</a:t>
            </a:r>
            <a:r>
              <a:rPr spc="-10" dirty="0"/>
              <a:t> </a:t>
            </a:r>
            <a:r>
              <a:rPr dirty="0"/>
              <a:t>–</a:t>
            </a:r>
            <a:r>
              <a:rPr spc="-55" dirty="0"/>
              <a:t> </a:t>
            </a:r>
            <a:r>
              <a:rPr spc="-5" dirty="0"/>
              <a:t>Animatore</a:t>
            </a:r>
            <a:r>
              <a:rPr spc="-15" dirty="0"/>
              <a:t> </a:t>
            </a:r>
            <a:r>
              <a:rPr spc="-5" dirty="0"/>
              <a:t>Digitale</a:t>
            </a:r>
            <a:r>
              <a:rPr spc="-10" dirty="0"/>
              <a:t> </a:t>
            </a:r>
            <a:r>
              <a:rPr spc="-5" dirty="0"/>
              <a:t>I.C.</a:t>
            </a:r>
            <a:r>
              <a:rPr spc="-10" dirty="0"/>
              <a:t> </a:t>
            </a:r>
            <a:r>
              <a:rPr spc="-5" dirty="0"/>
              <a:t>Cordovado</a:t>
            </a:r>
            <a:r>
              <a:rPr spc="-15" dirty="0"/>
              <a:t> </a:t>
            </a:r>
            <a:r>
              <a:rPr dirty="0"/>
              <a:t>–</a:t>
            </a:r>
            <a:r>
              <a:rPr spc="-10" dirty="0"/>
              <a:t> </a:t>
            </a:r>
            <a:r>
              <a:rPr spc="-5" dirty="0"/>
              <a:t>Novembre</a:t>
            </a:r>
            <a:r>
              <a:rPr spc="-10" dirty="0"/>
              <a:t> </a:t>
            </a:r>
            <a:r>
              <a:rPr spc="-5" dirty="0"/>
              <a:t>2020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1535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0071100" cy="56642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3000" y="578544"/>
            <a:ext cx="9725099" cy="1484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3555" y="1302766"/>
            <a:ext cx="9063990" cy="37383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99283" y="5347940"/>
            <a:ext cx="4872355" cy="1962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spc="-5" dirty="0"/>
              <a:t>Fabrizio</a:t>
            </a:r>
            <a:r>
              <a:rPr spc="-15" dirty="0"/>
              <a:t> </a:t>
            </a:r>
            <a:r>
              <a:rPr spc="-5" dirty="0"/>
              <a:t>Glerean</a:t>
            </a:r>
            <a:r>
              <a:rPr spc="-10" dirty="0"/>
              <a:t> </a:t>
            </a:r>
            <a:r>
              <a:rPr dirty="0"/>
              <a:t>–</a:t>
            </a:r>
            <a:r>
              <a:rPr spc="-55" dirty="0"/>
              <a:t> </a:t>
            </a:r>
            <a:r>
              <a:rPr spc="-5" dirty="0"/>
              <a:t>Animatore</a:t>
            </a:r>
            <a:r>
              <a:rPr spc="-15" dirty="0"/>
              <a:t> </a:t>
            </a:r>
            <a:r>
              <a:rPr spc="-5" dirty="0"/>
              <a:t>Digitale</a:t>
            </a:r>
            <a:r>
              <a:rPr spc="-10" dirty="0"/>
              <a:t> </a:t>
            </a:r>
            <a:r>
              <a:rPr spc="-5" dirty="0"/>
              <a:t>I.C.</a:t>
            </a:r>
            <a:r>
              <a:rPr spc="-10" dirty="0"/>
              <a:t> </a:t>
            </a:r>
            <a:r>
              <a:rPr spc="-5" dirty="0"/>
              <a:t>Cordovado</a:t>
            </a:r>
            <a:r>
              <a:rPr spc="-15" dirty="0"/>
              <a:t> </a:t>
            </a:r>
            <a:r>
              <a:rPr dirty="0"/>
              <a:t>–</a:t>
            </a:r>
            <a:r>
              <a:rPr spc="-10" dirty="0"/>
              <a:t> </a:t>
            </a:r>
            <a:r>
              <a:rPr spc="-5" dirty="0"/>
              <a:t>Novembre</a:t>
            </a:r>
            <a:r>
              <a:rPr spc="-10" dirty="0"/>
              <a:t> </a:t>
            </a:r>
            <a:r>
              <a:rPr spc="-5" dirty="0"/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3555" y="5267706"/>
            <a:ext cx="2316353" cy="283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816373" y="5232899"/>
            <a:ext cx="260350" cy="2101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1535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071100" cy="566420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587797" y="330873"/>
            <a:ext cx="888555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>
                <a:solidFill>
                  <a:srgbClr val="FFFFFF"/>
                </a:solidFill>
                <a:latin typeface="Arial MT"/>
                <a:cs typeface="Arial MT"/>
              </a:rPr>
              <a:t>REGISTRO</a:t>
            </a:r>
            <a:r>
              <a:rPr sz="44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4400" spc="-10" dirty="0">
                <a:solidFill>
                  <a:srgbClr val="FFFFFF"/>
                </a:solidFill>
                <a:latin typeface="Arial MT"/>
                <a:cs typeface="Arial MT"/>
              </a:rPr>
              <a:t>ELETTRONICO</a:t>
            </a:r>
            <a:r>
              <a:rPr sz="4400" spc="-29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4400" spc="-10" dirty="0">
                <a:solidFill>
                  <a:srgbClr val="FFFFFF"/>
                </a:solidFill>
                <a:latin typeface="Arial MT"/>
                <a:cs typeface="Arial MT"/>
              </a:rPr>
              <a:t>AXIOS</a:t>
            </a:r>
            <a:endParaRPr sz="44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75374" y="1826068"/>
            <a:ext cx="6515100" cy="3360534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851535" marR="5080" indent="-839469">
              <a:lnSpc>
                <a:spcPts val="8630"/>
              </a:lnSpc>
              <a:spcBef>
                <a:spcPts val="204"/>
              </a:spcBef>
            </a:pPr>
            <a:r>
              <a:rPr sz="7200" b="1" spc="-15" dirty="0">
                <a:solidFill>
                  <a:srgbClr val="FF0000"/>
                </a:solidFill>
                <a:latin typeface="Arial"/>
                <a:cs typeface="Arial"/>
              </a:rPr>
              <a:t>GESTIONE</a:t>
            </a:r>
            <a:r>
              <a:rPr sz="7200" b="1" spc="-10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7200" b="1" spc="-5" dirty="0">
                <a:solidFill>
                  <a:srgbClr val="FF0000"/>
                </a:solidFill>
                <a:latin typeface="Arial"/>
                <a:cs typeface="Arial"/>
              </a:rPr>
              <a:t>DEI </a:t>
            </a:r>
            <a:r>
              <a:rPr sz="7200" b="1" spc="-198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7200" b="1" spc="-5" dirty="0" smtClean="0">
                <a:solidFill>
                  <a:srgbClr val="FF0000"/>
                </a:solidFill>
                <a:latin typeface="Arial"/>
                <a:cs typeface="Arial"/>
              </a:rPr>
              <a:t>COLLOQUI</a:t>
            </a:r>
            <a:endParaRPr lang="it-IT" sz="7200" b="1" spc="-5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851535" marR="5080" indent="-839469" algn="ctr">
              <a:lnSpc>
                <a:spcPts val="8630"/>
              </a:lnSpc>
              <a:spcBef>
                <a:spcPts val="204"/>
              </a:spcBef>
            </a:pPr>
            <a:r>
              <a:rPr lang="it-IT" sz="4400" b="1" spc="-5" dirty="0" smtClean="0">
                <a:solidFill>
                  <a:srgbClr val="FF0000"/>
                </a:solidFill>
                <a:latin typeface="Arial"/>
                <a:cs typeface="Arial"/>
              </a:rPr>
              <a:t>(parte genitori)</a:t>
            </a:r>
            <a:endParaRPr sz="44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832" y="66928"/>
            <a:ext cx="2832100" cy="38925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420370" marR="5080" indent="-408305">
              <a:lnSpc>
                <a:spcPts val="1430"/>
              </a:lnSpc>
              <a:spcBef>
                <a:spcPts val="155"/>
              </a:spcBef>
            </a:pPr>
            <a:r>
              <a:rPr sz="1200" i="1" spc="-5" dirty="0">
                <a:latin typeface="Arial"/>
                <a:cs typeface="Arial"/>
              </a:rPr>
              <a:t>Fabrizio</a:t>
            </a:r>
            <a:r>
              <a:rPr sz="1200" i="1" spc="-25" dirty="0">
                <a:latin typeface="Arial"/>
                <a:cs typeface="Arial"/>
              </a:rPr>
              <a:t> </a:t>
            </a:r>
            <a:r>
              <a:rPr sz="1200" i="1" spc="-5" dirty="0">
                <a:latin typeface="Arial"/>
                <a:cs typeface="Arial"/>
              </a:rPr>
              <a:t>Glerean</a:t>
            </a:r>
            <a:r>
              <a:rPr sz="1200" i="1" spc="-20" dirty="0">
                <a:latin typeface="Arial"/>
                <a:cs typeface="Arial"/>
              </a:rPr>
              <a:t> </a:t>
            </a:r>
            <a:r>
              <a:rPr sz="1200" i="1" dirty="0">
                <a:latin typeface="Arial"/>
                <a:cs typeface="Arial"/>
              </a:rPr>
              <a:t>–</a:t>
            </a:r>
            <a:r>
              <a:rPr sz="1200" i="1" spc="-60" dirty="0">
                <a:latin typeface="Arial"/>
                <a:cs typeface="Arial"/>
              </a:rPr>
              <a:t> </a:t>
            </a:r>
            <a:r>
              <a:rPr sz="1200" i="1" spc="-5" dirty="0">
                <a:latin typeface="Arial"/>
                <a:cs typeface="Arial"/>
              </a:rPr>
              <a:t>Animatore</a:t>
            </a:r>
            <a:r>
              <a:rPr sz="1200" i="1" spc="-20" dirty="0">
                <a:latin typeface="Arial"/>
                <a:cs typeface="Arial"/>
              </a:rPr>
              <a:t> </a:t>
            </a:r>
            <a:r>
              <a:rPr sz="1200" i="1" spc="-5" dirty="0">
                <a:latin typeface="Arial"/>
                <a:cs typeface="Arial"/>
              </a:rPr>
              <a:t>Digitale</a:t>
            </a:r>
            <a:r>
              <a:rPr sz="1200" i="1" spc="-20" dirty="0">
                <a:latin typeface="Arial"/>
                <a:cs typeface="Arial"/>
              </a:rPr>
              <a:t> </a:t>
            </a:r>
            <a:r>
              <a:rPr sz="1200" i="1" spc="-5" dirty="0">
                <a:latin typeface="Arial"/>
                <a:cs typeface="Arial"/>
              </a:rPr>
              <a:t>I.C. </a:t>
            </a:r>
            <a:r>
              <a:rPr sz="1200" i="1" spc="-320" dirty="0">
                <a:latin typeface="Arial"/>
                <a:cs typeface="Arial"/>
              </a:rPr>
              <a:t> </a:t>
            </a:r>
            <a:r>
              <a:rPr sz="1200" i="1" spc="-5" dirty="0">
                <a:latin typeface="Arial"/>
                <a:cs typeface="Arial"/>
              </a:rPr>
              <a:t>Cordovado</a:t>
            </a:r>
            <a:r>
              <a:rPr sz="1200" i="1" spc="-15" dirty="0">
                <a:latin typeface="Arial"/>
                <a:cs typeface="Arial"/>
              </a:rPr>
              <a:t> </a:t>
            </a:r>
            <a:r>
              <a:rPr sz="1200" i="1" dirty="0">
                <a:latin typeface="Arial"/>
                <a:cs typeface="Arial"/>
              </a:rPr>
              <a:t>–</a:t>
            </a:r>
            <a:r>
              <a:rPr sz="1200" i="1" spc="-10" dirty="0">
                <a:latin typeface="Arial"/>
                <a:cs typeface="Arial"/>
              </a:rPr>
              <a:t> </a:t>
            </a:r>
            <a:r>
              <a:rPr sz="1200" i="1" spc="-5" dirty="0">
                <a:latin typeface="Arial"/>
                <a:cs typeface="Arial"/>
              </a:rPr>
              <a:t>Novembre</a:t>
            </a:r>
            <a:r>
              <a:rPr sz="1200" i="1" spc="-15" dirty="0">
                <a:latin typeface="Arial"/>
                <a:cs typeface="Arial"/>
              </a:rPr>
              <a:t> </a:t>
            </a:r>
            <a:r>
              <a:rPr sz="1200" i="1" spc="-5" dirty="0">
                <a:latin typeface="Arial"/>
                <a:cs typeface="Arial"/>
              </a:rPr>
              <a:t>2020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30550" y="5336663"/>
            <a:ext cx="533624" cy="187424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535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xfrm>
            <a:off x="2599283" y="5347940"/>
            <a:ext cx="487235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endParaRPr spc="-5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39686" y="276441"/>
            <a:ext cx="4796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i="1" spc="-5" dirty="0">
                <a:latin typeface="Verdana"/>
                <a:cs typeface="Verdana"/>
              </a:rPr>
              <a:t>REGISTRO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ELETTRONICO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AXIOS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dirty="0">
                <a:latin typeface="Verdana"/>
                <a:cs typeface="Verdana"/>
              </a:rPr>
              <a:t>-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PRENOTAZIONE</a:t>
            </a:r>
            <a:r>
              <a:rPr sz="1200" i="1" spc="-15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COLLOQUI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3829"/>
              </a:lnSpc>
              <a:spcBef>
                <a:spcPts val="200"/>
              </a:spcBef>
            </a:pPr>
            <a:r>
              <a:rPr spc="-5" dirty="0"/>
              <a:t>Tutte le funzionalità presentate </a:t>
            </a:r>
            <a:r>
              <a:rPr spc="-10" dirty="0"/>
              <a:t>sono </a:t>
            </a:r>
            <a:r>
              <a:rPr spc="-5" dirty="0"/>
              <a:t>disponibili </a:t>
            </a:r>
            <a:r>
              <a:rPr spc="-1110" dirty="0"/>
              <a:t> </a:t>
            </a:r>
            <a:r>
              <a:rPr spc="-5" dirty="0"/>
              <a:t>anche </a:t>
            </a:r>
            <a:r>
              <a:rPr spc="-10" dirty="0"/>
              <a:t>nell’App “Axios </a:t>
            </a:r>
            <a:r>
              <a:rPr spc="-5" dirty="0"/>
              <a:t>Famiglia” disponibile per </a:t>
            </a:r>
            <a:r>
              <a:rPr dirty="0"/>
              <a:t> </a:t>
            </a:r>
            <a:r>
              <a:rPr spc="-5" dirty="0"/>
              <a:t>dispositivi</a:t>
            </a:r>
            <a:r>
              <a:rPr spc="-10" dirty="0"/>
              <a:t> </a:t>
            </a:r>
            <a:r>
              <a:rPr spc="-5" dirty="0"/>
              <a:t>Android</a:t>
            </a:r>
            <a:r>
              <a:rPr spc="-15" dirty="0"/>
              <a:t> </a:t>
            </a:r>
            <a:r>
              <a:rPr dirty="0"/>
              <a:t>e</a:t>
            </a:r>
            <a:r>
              <a:rPr spc="-10" dirty="0"/>
              <a:t> </a:t>
            </a:r>
            <a:r>
              <a:rPr spc="-5" dirty="0"/>
              <a:t>iOS.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87813" y="2339975"/>
            <a:ext cx="1904999" cy="190499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30550" y="5336663"/>
            <a:ext cx="533624" cy="18742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7562412" y="5362030"/>
            <a:ext cx="99060" cy="198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45"/>
              </a:lnSpc>
            </a:pPr>
            <a:r>
              <a:rPr sz="1400" dirty="0">
                <a:latin typeface="Arial MT"/>
                <a:cs typeface="Arial MT"/>
              </a:rPr>
              <a:t>o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841773" y="5232899"/>
            <a:ext cx="209550" cy="210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35"/>
              </a:lnSpc>
            </a:pPr>
            <a:r>
              <a:rPr sz="1300" spc="-5" dirty="0">
                <a:latin typeface="Arial MT"/>
                <a:cs typeface="Arial MT"/>
              </a:rPr>
              <a:t>17</a:t>
            </a:r>
            <a:endParaRPr sz="13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39686" y="276441"/>
            <a:ext cx="4796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i="1" spc="-5" dirty="0">
                <a:latin typeface="Verdana"/>
                <a:cs typeface="Verdana"/>
              </a:rPr>
              <a:t>REGISTRO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ELETTRONICO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AXIOS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dirty="0">
                <a:latin typeface="Verdana"/>
                <a:cs typeface="Verdana"/>
              </a:rPr>
              <a:t>-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PRENOTAZIONE</a:t>
            </a:r>
            <a:r>
              <a:rPr sz="1200" i="1" spc="-15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COLLOQUI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1000" y="1225868"/>
            <a:ext cx="9528175" cy="246093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 marR="5080">
              <a:lnSpc>
                <a:spcPts val="3829"/>
              </a:lnSpc>
              <a:spcBef>
                <a:spcPts val="190"/>
              </a:spcBef>
            </a:pPr>
            <a:r>
              <a:rPr spc="-5" dirty="0"/>
              <a:t>Questa </a:t>
            </a:r>
            <a:r>
              <a:rPr spc="-10" dirty="0"/>
              <a:t>sezione </a:t>
            </a:r>
            <a:r>
              <a:rPr spc="-5" dirty="0"/>
              <a:t>del registro elettronico, </a:t>
            </a:r>
            <a:r>
              <a:rPr dirty="0"/>
              <a:t> </a:t>
            </a:r>
            <a:r>
              <a:rPr spc="-5" dirty="0"/>
              <a:t>permette di gestire </a:t>
            </a:r>
            <a:r>
              <a:rPr dirty="0"/>
              <a:t>i </a:t>
            </a:r>
            <a:r>
              <a:rPr spc="-10" dirty="0"/>
              <a:t>colloqui scuola </a:t>
            </a:r>
            <a:r>
              <a:rPr dirty="0"/>
              <a:t>/ </a:t>
            </a:r>
            <a:r>
              <a:rPr spc="-5" dirty="0"/>
              <a:t>famiglia. </a:t>
            </a:r>
            <a:r>
              <a:rPr spc="-1110" dirty="0"/>
              <a:t> </a:t>
            </a:r>
            <a:r>
              <a:rPr spc="-5" dirty="0"/>
              <a:t>Tali </a:t>
            </a:r>
            <a:r>
              <a:rPr spc="-5" dirty="0" err="1"/>
              <a:t>incontri</a:t>
            </a:r>
            <a:r>
              <a:rPr spc="-5" dirty="0"/>
              <a:t> </a:t>
            </a:r>
            <a:r>
              <a:rPr lang="it-IT" spc="-5" dirty="0" smtClean="0"/>
              <a:t>si</a:t>
            </a:r>
            <a:r>
              <a:rPr spc="-5" dirty="0" smtClean="0"/>
              <a:t> </a:t>
            </a:r>
            <a:r>
              <a:rPr spc="-5" dirty="0" err="1" smtClean="0"/>
              <a:t>te</a:t>
            </a:r>
            <a:r>
              <a:rPr lang="it-IT" spc="-5" dirty="0" err="1" smtClean="0"/>
              <a:t>rranno</a:t>
            </a:r>
            <a:r>
              <a:rPr spc="-5" dirty="0" smtClean="0"/>
              <a:t> </a:t>
            </a:r>
            <a:r>
              <a:rPr spc="-5" dirty="0"/>
              <a:t>durante le </a:t>
            </a:r>
            <a:r>
              <a:rPr spc="-10" dirty="0" smtClean="0"/>
              <a:t>ore</a:t>
            </a:r>
            <a:r>
              <a:rPr lang="it-IT" spc="-10" dirty="0" smtClean="0"/>
              <a:t> di incontro scuola -famiglia</a:t>
            </a:r>
            <a:r>
              <a:rPr spc="-10" dirty="0" smtClean="0"/>
              <a:t> </a:t>
            </a:r>
            <a:r>
              <a:rPr lang="it-IT" dirty="0" smtClean="0"/>
              <a:t>previste nel piano </a:t>
            </a:r>
            <a:r>
              <a:rPr lang="it-IT" dirty="0" smtClean="0"/>
              <a:t>annuale delle attività</a:t>
            </a:r>
            <a:r>
              <a:rPr lang="it-IT" dirty="0" smtClean="0"/>
              <a:t>.</a:t>
            </a:r>
            <a:r>
              <a:rPr spc="5" dirty="0" smtClean="0"/>
              <a:t> </a:t>
            </a:r>
            <a:endParaRPr spc="-5" dirty="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30550" y="5336663"/>
            <a:ext cx="533624" cy="18742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535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2599283" y="5347940"/>
            <a:ext cx="487235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endParaRPr spc="-5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39686" y="276441"/>
            <a:ext cx="4796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i="1" spc="-5" dirty="0">
                <a:latin typeface="Verdana"/>
                <a:cs typeface="Verdana"/>
              </a:rPr>
              <a:t>REGISTRO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ELETTRONICO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AXIOS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dirty="0">
                <a:latin typeface="Verdana"/>
                <a:cs typeface="Verdana"/>
              </a:rPr>
              <a:t>-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PRENOTAZIONE</a:t>
            </a:r>
            <a:r>
              <a:rPr sz="1200" i="1" spc="-15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COLLOQUI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1000" y="780294"/>
            <a:ext cx="9577705" cy="99885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>
              <a:lnSpc>
                <a:spcPts val="3829"/>
              </a:lnSpc>
              <a:spcBef>
                <a:spcPts val="204"/>
              </a:spcBef>
            </a:pPr>
            <a:r>
              <a:rPr spc="-5" dirty="0"/>
              <a:t>Per accedere alla gestione </a:t>
            </a:r>
            <a:r>
              <a:rPr spc="-10" dirty="0"/>
              <a:t>colloqui, </a:t>
            </a:r>
            <a:r>
              <a:rPr spc="-5" dirty="0"/>
              <a:t>dal </a:t>
            </a:r>
            <a:r>
              <a:rPr dirty="0"/>
              <a:t> </a:t>
            </a:r>
            <a:r>
              <a:rPr spc="-5" dirty="0"/>
              <a:t>pannello</a:t>
            </a:r>
            <a:r>
              <a:rPr spc="-25" dirty="0"/>
              <a:t> </a:t>
            </a:r>
            <a:r>
              <a:rPr spc="-5" dirty="0"/>
              <a:t>generale,</a:t>
            </a:r>
            <a:r>
              <a:rPr spc="-25" dirty="0"/>
              <a:t> </a:t>
            </a:r>
            <a:r>
              <a:rPr spc="-10" dirty="0"/>
              <a:t>scegliere</a:t>
            </a:r>
            <a:r>
              <a:rPr spc="-25" dirty="0"/>
              <a:t> </a:t>
            </a:r>
            <a:r>
              <a:rPr spc="-5" dirty="0"/>
              <a:t>Gestione</a:t>
            </a:r>
            <a:r>
              <a:rPr spc="-25" dirty="0"/>
              <a:t> </a:t>
            </a:r>
            <a:r>
              <a:rPr spc="-5" dirty="0"/>
              <a:t>Colloqui.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984116"/>
            <a:ext cx="10071100" cy="234106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30550" y="5336663"/>
            <a:ext cx="533624" cy="187424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535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2581901" y="5353316"/>
            <a:ext cx="487235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endParaRPr spc="-5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39686" y="276441"/>
            <a:ext cx="4796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REGISTRO</a:t>
            </a:r>
            <a:r>
              <a:rPr kumimoji="0" sz="1200" b="0" i="1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 </a:t>
            </a:r>
            <a:r>
              <a:rPr kumimoji="0" sz="1200" b="0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ELETTRONICO</a:t>
            </a:r>
            <a:r>
              <a:rPr kumimoji="0" sz="1200" b="0" i="1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 </a:t>
            </a:r>
            <a:r>
              <a:rPr kumimoji="0" sz="1200" b="0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AXIOS</a:t>
            </a:r>
            <a:r>
              <a:rPr kumimoji="0" sz="1200" b="0" i="1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 </a:t>
            </a:r>
            <a:r>
              <a:rPr kumimoji="0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-</a:t>
            </a:r>
            <a:r>
              <a:rPr kumimoji="0" sz="1200" b="0" i="1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 </a:t>
            </a:r>
            <a:r>
              <a:rPr kumimoji="0" sz="1200" b="0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PRENOTAZIONE</a:t>
            </a:r>
            <a:r>
              <a:rPr kumimoji="0" sz="1200" b="0" i="1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 </a:t>
            </a:r>
            <a:r>
              <a:rPr kumimoji="0" sz="1200" b="0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COLLOQUI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3000" y="757115"/>
            <a:ext cx="962025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4537075" algn="l"/>
              </a:tabLst>
            </a:pPr>
            <a:r>
              <a:rPr sz="2000" dirty="0"/>
              <a:t>I</a:t>
            </a:r>
            <a:r>
              <a:rPr sz="2000" spc="-5" dirty="0"/>
              <a:t> genitori</a:t>
            </a:r>
            <a:r>
              <a:rPr sz="2000" dirty="0"/>
              <a:t> </a:t>
            </a:r>
            <a:r>
              <a:rPr sz="2000" spc="-5" dirty="0"/>
              <a:t>degli</a:t>
            </a:r>
            <a:r>
              <a:rPr sz="2000" dirty="0"/>
              <a:t> </a:t>
            </a:r>
            <a:r>
              <a:rPr sz="2000" spc="-5" dirty="0"/>
              <a:t>alunni della</a:t>
            </a:r>
            <a:r>
              <a:rPr sz="2000" dirty="0"/>
              <a:t> </a:t>
            </a:r>
            <a:r>
              <a:rPr sz="2000" spc="-5" dirty="0"/>
              <a:t>Scuola	Primaria prenoteranno il colloquio con il </a:t>
            </a:r>
            <a:r>
              <a:rPr sz="2000" spc="-685" dirty="0"/>
              <a:t> </a:t>
            </a:r>
            <a:r>
              <a:rPr sz="2000" spc="-5" dirty="0"/>
              <a:t>Docente Coordinatore scegliendo la data </a:t>
            </a:r>
            <a:r>
              <a:rPr sz="2000" dirty="0"/>
              <a:t>e </a:t>
            </a:r>
            <a:r>
              <a:rPr sz="2000" spc="-5" dirty="0"/>
              <a:t>il posto disponibile. In tale </a:t>
            </a:r>
            <a:r>
              <a:rPr sz="2000" dirty="0"/>
              <a:t> </a:t>
            </a:r>
            <a:r>
              <a:rPr sz="2000" spc="-5" dirty="0"/>
              <a:t>appuntamento</a:t>
            </a:r>
            <a:r>
              <a:rPr sz="2000" spc="-10" dirty="0"/>
              <a:t> </a:t>
            </a:r>
            <a:r>
              <a:rPr sz="2000" spc="-5" dirty="0"/>
              <a:t>incontreranno tutti</a:t>
            </a:r>
            <a:r>
              <a:rPr sz="2000" spc="-10" dirty="0"/>
              <a:t> </a:t>
            </a:r>
            <a:r>
              <a:rPr sz="2000" dirty="0"/>
              <a:t>i</a:t>
            </a:r>
            <a:r>
              <a:rPr sz="2000" spc="-5" dirty="0"/>
              <a:t> Docenti</a:t>
            </a:r>
            <a:r>
              <a:rPr sz="2000" spc="-10" dirty="0"/>
              <a:t> </a:t>
            </a:r>
            <a:r>
              <a:rPr sz="2000" spc="-5" dirty="0"/>
              <a:t>della classe.</a:t>
            </a:r>
            <a:endParaRPr sz="2000" dirty="0"/>
          </a:p>
        </p:txBody>
      </p:sp>
      <p:grpSp>
        <p:nvGrpSpPr>
          <p:cNvPr id="4" name="object 4"/>
          <p:cNvGrpSpPr/>
          <p:nvPr/>
        </p:nvGrpSpPr>
        <p:grpSpPr>
          <a:xfrm>
            <a:off x="796450" y="1867800"/>
            <a:ext cx="8488045" cy="3656329"/>
            <a:chOff x="796450" y="1867800"/>
            <a:chExt cx="8488045" cy="3656329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30550" y="5336663"/>
              <a:ext cx="533624" cy="18742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450" y="1867800"/>
              <a:ext cx="8487724" cy="3472924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5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MT"/>
                <a:ea typeface="+mn-ea"/>
              </a:rPr>
              <a:pPr marL="38100" marR="0" lvl="0" indent="0" algn="l" defTabSz="914400" rtl="0" eaLnBrk="1" fontAlgn="auto" latinLnBrk="0" hangingPunct="1">
                <a:lnSpc>
                  <a:spcPts val="1535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MT"/>
              <a:ea typeface="+mn-e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xfrm>
            <a:off x="2599283" y="5347940"/>
            <a:ext cx="487235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ts val="142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1" u="none" strike="noStrike" kern="1200" cap="none" spc="-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011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39686" y="276441"/>
            <a:ext cx="4796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i="1" spc="-5" dirty="0">
                <a:latin typeface="Verdana"/>
                <a:cs typeface="Verdana"/>
              </a:rPr>
              <a:t>REGISTRO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ELETTRONICO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AXIOS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dirty="0">
                <a:latin typeface="Verdana"/>
                <a:cs typeface="Verdana"/>
              </a:rPr>
              <a:t>-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PRENOTAZIONE</a:t>
            </a:r>
            <a:r>
              <a:rPr sz="1200" i="1" spc="-15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COLLOQUI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1000" y="785881"/>
            <a:ext cx="9607550" cy="1189043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14604">
              <a:lnSpc>
                <a:spcPct val="101499"/>
              </a:lnSpc>
              <a:spcBef>
                <a:spcPts val="60"/>
              </a:spcBef>
            </a:pPr>
            <a:r>
              <a:rPr lang="it-IT" sz="1900" spc="-5" dirty="0" smtClean="0"/>
              <a:t/>
            </a:r>
            <a:br>
              <a:rPr lang="it-IT" sz="1900" spc="-5" dirty="0" smtClean="0"/>
            </a:br>
            <a:r>
              <a:rPr sz="1900" spc="-5" dirty="0" smtClean="0"/>
              <a:t>Il </a:t>
            </a:r>
            <a:r>
              <a:rPr sz="1900" spc="-5" dirty="0"/>
              <a:t>genitore visualizza </a:t>
            </a:r>
            <a:r>
              <a:rPr sz="1900" dirty="0"/>
              <a:t>i </a:t>
            </a:r>
            <a:r>
              <a:rPr sz="1900" spc="-5" dirty="0" err="1"/>
              <a:t>posti</a:t>
            </a:r>
            <a:r>
              <a:rPr sz="1900" spc="-5" dirty="0"/>
              <a:t> </a:t>
            </a:r>
            <a:r>
              <a:rPr sz="1900" spc="-5" dirty="0" err="1" smtClean="0"/>
              <a:t>disponibili</a:t>
            </a:r>
            <a:r>
              <a:rPr sz="1900" spc="-5" dirty="0" smtClean="0"/>
              <a:t> </a:t>
            </a:r>
            <a:r>
              <a:rPr sz="1900" spc="-5" dirty="0"/>
              <a:t>(il numero scritto in </a:t>
            </a:r>
            <a:r>
              <a:rPr sz="1900" spc="-655" dirty="0"/>
              <a:t> </a:t>
            </a:r>
            <a:r>
              <a:rPr sz="1900" spc="-5" dirty="0"/>
              <a:t>verde) </a:t>
            </a:r>
            <a:r>
              <a:rPr sz="1900" dirty="0"/>
              <a:t>e </a:t>
            </a:r>
            <a:r>
              <a:rPr sz="1900" spc="-5" dirty="0"/>
              <a:t>può prenotarsi posizionandosi sulla data desiderata scegliendo la </a:t>
            </a:r>
            <a:r>
              <a:rPr sz="1900" dirty="0"/>
              <a:t> </a:t>
            </a:r>
            <a:r>
              <a:rPr sz="1900" spc="-5" dirty="0"/>
              <a:t>posizione tramite il menu </a:t>
            </a:r>
            <a:r>
              <a:rPr sz="1900" dirty="0"/>
              <a:t>a </a:t>
            </a:r>
            <a:r>
              <a:rPr sz="1900" spc="-5" dirty="0"/>
              <a:t>tendina </a:t>
            </a:r>
            <a:r>
              <a:rPr sz="1900" dirty="0"/>
              <a:t>e </a:t>
            </a:r>
            <a:r>
              <a:rPr sz="1900" spc="-5" dirty="0"/>
              <a:t>cliccando sulla casellina NO in modo che </a:t>
            </a:r>
            <a:r>
              <a:rPr sz="1900" dirty="0"/>
              <a:t> </a:t>
            </a:r>
            <a:r>
              <a:rPr sz="1900" spc="-5" dirty="0"/>
              <a:t>diventi</a:t>
            </a:r>
            <a:r>
              <a:rPr sz="1900" spc="-10" dirty="0"/>
              <a:t> </a:t>
            </a:r>
            <a:r>
              <a:rPr sz="1900" spc="-5" dirty="0"/>
              <a:t>SÌ.</a:t>
            </a:r>
            <a:endParaRPr sz="1900" dirty="0"/>
          </a:p>
        </p:txBody>
      </p:sp>
      <p:pic>
        <p:nvPicPr>
          <p:cNvPr id="4" name="object 4"/>
          <p:cNvPicPr/>
          <p:nvPr/>
        </p:nvPicPr>
        <p:blipFill rotWithShape="1">
          <a:blip r:embed="rId2" cstate="print"/>
          <a:srcRect r="75271"/>
          <a:stretch/>
        </p:blipFill>
        <p:spPr>
          <a:xfrm>
            <a:off x="3236650" y="2586180"/>
            <a:ext cx="2093213" cy="264671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30550" y="5336663"/>
            <a:ext cx="533624" cy="187424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535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2893686" y="5344551"/>
            <a:ext cx="487235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endParaRPr spc="-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39686" y="276441"/>
            <a:ext cx="4796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i="1" spc="-5" dirty="0">
                <a:latin typeface="Verdana"/>
                <a:cs typeface="Verdana"/>
              </a:rPr>
              <a:t>REGISTRO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ELETTRONICO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AXIOS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dirty="0">
                <a:latin typeface="Verdana"/>
                <a:cs typeface="Verdana"/>
              </a:rPr>
              <a:t>-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PRENOTAZIONE</a:t>
            </a:r>
            <a:r>
              <a:rPr sz="1200" i="1" spc="-15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COLLOQUI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Una volta effettuata la scelta occorre cliccare sull’apposita icona di </a:t>
            </a:r>
            <a:r>
              <a:rPr spc="-690" dirty="0"/>
              <a:t> </a:t>
            </a:r>
            <a:r>
              <a:rPr spc="-5" dirty="0"/>
              <a:t>salvataggio</a:t>
            </a:r>
            <a:r>
              <a:rPr spc="-15" dirty="0"/>
              <a:t> </a:t>
            </a:r>
            <a:r>
              <a:rPr spc="-5" dirty="0"/>
              <a:t>posta in alto</a:t>
            </a:r>
            <a:r>
              <a:rPr spc="-10" dirty="0"/>
              <a:t> </a:t>
            </a:r>
            <a:r>
              <a:rPr dirty="0"/>
              <a:t>a</a:t>
            </a:r>
            <a:r>
              <a:rPr spc="-5" dirty="0"/>
              <a:t> destra</a:t>
            </a: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06100" y="1158225"/>
            <a:ext cx="494974" cy="49497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30550" y="5336663"/>
            <a:ext cx="533624" cy="187424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535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xfrm>
            <a:off x="2599283" y="5347940"/>
            <a:ext cx="487235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endParaRPr spc="-5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39686" y="276441"/>
            <a:ext cx="4796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i="1" spc="-5" dirty="0">
                <a:latin typeface="Verdana"/>
                <a:cs typeface="Verdana"/>
              </a:rPr>
              <a:t>REGISTRO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ELETTRONICO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AXIOS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dirty="0">
                <a:latin typeface="Verdana"/>
                <a:cs typeface="Verdana"/>
              </a:rPr>
              <a:t>-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PRENOTAZIONE</a:t>
            </a:r>
            <a:r>
              <a:rPr sz="1200" i="1" spc="-15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COLLOQUI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Se un genitore volesse invece annullare una prenotazione di un colloquio </a:t>
            </a:r>
            <a:r>
              <a:rPr dirty="0"/>
              <a:t> </a:t>
            </a:r>
            <a:r>
              <a:rPr spc="-5" dirty="0"/>
              <a:t>basterà accedere alla stessa schermata </a:t>
            </a:r>
            <a:r>
              <a:rPr dirty="0"/>
              <a:t>e </a:t>
            </a:r>
            <a:r>
              <a:rPr spc="-5" dirty="0"/>
              <a:t>cliccare sul SÌ in modo che la </a:t>
            </a:r>
            <a:r>
              <a:rPr dirty="0"/>
              <a:t> </a:t>
            </a:r>
            <a:r>
              <a:rPr spc="-5" dirty="0"/>
              <a:t>casellina ritorni sul NO </a:t>
            </a:r>
            <a:r>
              <a:rPr dirty="0"/>
              <a:t>e </a:t>
            </a:r>
            <a:r>
              <a:rPr spc="-5" dirty="0"/>
              <a:t>cliccare sempre sul solito pulsante di salvataggio </a:t>
            </a:r>
            <a:r>
              <a:rPr spc="-690" dirty="0"/>
              <a:t> </a:t>
            </a:r>
            <a:r>
              <a:rPr spc="-5" dirty="0"/>
              <a:t>posto</a:t>
            </a:r>
            <a:r>
              <a:rPr spc="-10" dirty="0"/>
              <a:t> </a:t>
            </a:r>
            <a:r>
              <a:rPr spc="-5" dirty="0"/>
              <a:t>in alto </a:t>
            </a:r>
            <a:r>
              <a:rPr dirty="0"/>
              <a:t>a</a:t>
            </a:r>
            <a:r>
              <a:rPr spc="-5" dirty="0"/>
              <a:t> destra.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92125" y="1799625"/>
            <a:ext cx="494974" cy="49497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30550" y="5336663"/>
            <a:ext cx="533624" cy="187424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535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xfrm>
            <a:off x="2599283" y="5347940"/>
            <a:ext cx="487235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endParaRPr spc="-5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39686" y="276441"/>
            <a:ext cx="4796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i="1" spc="-5" dirty="0">
                <a:latin typeface="Verdana"/>
                <a:cs typeface="Verdana"/>
              </a:rPr>
              <a:t>REGISTRO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ELETTRONICO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AXIOS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dirty="0">
                <a:latin typeface="Verdana"/>
                <a:cs typeface="Verdana"/>
              </a:rPr>
              <a:t>-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PRENOTAZIONE</a:t>
            </a:r>
            <a:r>
              <a:rPr sz="1200" i="1" spc="-15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COLLOQUI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1000" y="786389"/>
            <a:ext cx="9673590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/>
              <a:t>Una volta effettuata la prenotazione il genitore riceverà un’email di </a:t>
            </a:r>
            <a:r>
              <a:rPr sz="2000" dirty="0"/>
              <a:t> </a:t>
            </a:r>
            <a:r>
              <a:rPr sz="2000" spc="-5" dirty="0"/>
              <a:t>conferma al proprio indirizzo di posta elettronica, ossia l’indirizzo </a:t>
            </a:r>
            <a:r>
              <a:rPr sz="2000" dirty="0"/>
              <a:t> </a:t>
            </a:r>
            <a:r>
              <a:rPr sz="2000" spc="-5" dirty="0"/>
              <a:t>comunicato </a:t>
            </a:r>
            <a:r>
              <a:rPr sz="2000" dirty="0"/>
              <a:t>e </a:t>
            </a:r>
            <a:r>
              <a:rPr sz="2000" spc="-5" dirty="0"/>
              <a:t>registrato presso la Segreteria Scolastica, che per comodità </a:t>
            </a:r>
            <a:r>
              <a:rPr sz="2000" dirty="0"/>
              <a:t>è </a:t>
            </a:r>
            <a:r>
              <a:rPr sz="2000" spc="-690" dirty="0"/>
              <a:t> </a:t>
            </a:r>
            <a:r>
              <a:rPr sz="2000" spc="-5" dirty="0"/>
              <a:t>visualizzato</a:t>
            </a:r>
            <a:r>
              <a:rPr sz="2000" spc="-10" dirty="0"/>
              <a:t> </a:t>
            </a:r>
            <a:r>
              <a:rPr sz="2000" spc="-5" dirty="0"/>
              <a:t>in alto </a:t>
            </a:r>
            <a:r>
              <a:rPr sz="2000" dirty="0"/>
              <a:t>a</a:t>
            </a:r>
            <a:r>
              <a:rPr sz="2000" spc="-5" dirty="0"/>
              <a:t> sinistra.</a:t>
            </a:r>
            <a:endParaRPr sz="200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270017"/>
            <a:ext cx="10071100" cy="158771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30550" y="5336663"/>
            <a:ext cx="533624" cy="187424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535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2599283" y="5347940"/>
            <a:ext cx="487235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endParaRPr spc="-5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39686" y="276441"/>
            <a:ext cx="4796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i="1" spc="-5" dirty="0">
                <a:latin typeface="Verdana"/>
                <a:cs typeface="Verdana"/>
              </a:rPr>
              <a:t>REGISTRO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ELETTRONICO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AXIOS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dirty="0">
                <a:latin typeface="Verdana"/>
                <a:cs typeface="Verdana"/>
              </a:rPr>
              <a:t>-</a:t>
            </a:r>
            <a:r>
              <a:rPr sz="1200" i="1" spc="-20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PRENOTAZIONE</a:t>
            </a:r>
            <a:r>
              <a:rPr sz="1200" i="1" spc="-15" dirty="0">
                <a:latin typeface="Verdana"/>
                <a:cs typeface="Verdana"/>
              </a:rPr>
              <a:t> </a:t>
            </a:r>
            <a:r>
              <a:rPr sz="1200" i="1" spc="-5" dirty="0">
                <a:latin typeface="Verdana"/>
                <a:cs typeface="Verdana"/>
              </a:rPr>
              <a:t>COLLOQUI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3000" y="578544"/>
            <a:ext cx="9725099" cy="1455022"/>
          </a:xfrm>
          <a:prstGeom prst="rect">
            <a:avLst/>
          </a:prstGeom>
        </p:spPr>
        <p:txBody>
          <a:bodyPr vert="horz" wrap="square" lIns="0" tIns="34367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 smtClean="0"/>
              <a:t> </a:t>
            </a:r>
            <a:r>
              <a:rPr lang="it-IT" sz="3600" dirty="0"/>
              <a:t>I</a:t>
            </a:r>
            <a:r>
              <a:rPr sz="3600" dirty="0" smtClean="0"/>
              <a:t> </a:t>
            </a:r>
            <a:r>
              <a:rPr sz="3600" spc="-5" dirty="0"/>
              <a:t>colloqui </a:t>
            </a:r>
            <a:r>
              <a:rPr sz="3600" spc="-5" dirty="0" err="1"/>
              <a:t>si</a:t>
            </a:r>
            <a:r>
              <a:rPr sz="3600" spc="-5" dirty="0"/>
              <a:t> </a:t>
            </a:r>
            <a:r>
              <a:rPr sz="3600" spc="-5" dirty="0" err="1" smtClean="0"/>
              <a:t>svolgeranno</a:t>
            </a:r>
            <a:r>
              <a:rPr lang="it-IT" sz="3600" spc="-5" dirty="0" smtClean="0"/>
              <a:t> in presenza nei plessi di </a:t>
            </a:r>
            <a:r>
              <a:rPr lang="it-IT" sz="3600" spc="-5" dirty="0" smtClean="0"/>
              <a:t>appartenenza.</a:t>
            </a:r>
            <a:endParaRPr sz="3600" dirty="0"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30550" y="5336663"/>
            <a:ext cx="533624" cy="187424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535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2599283" y="5347940"/>
            <a:ext cx="487235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endParaRPr spc="-5" dirty="0"/>
          </a:p>
        </p:txBody>
      </p:sp>
      <p:pic>
        <p:nvPicPr>
          <p:cNvPr id="1026" name="Picture 2" descr="Anno nuovo, scuola nuov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086" y="2298700"/>
            <a:ext cx="3409950" cy="2343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268</Words>
  <Application>Microsoft Office PowerPoint</Application>
  <PresentationFormat>Personalizzato</PresentationFormat>
  <Paragraphs>33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Arial MT</vt:lpstr>
      <vt:lpstr>Calibri</vt:lpstr>
      <vt:lpstr>Verdana</vt:lpstr>
      <vt:lpstr>Office Theme</vt:lpstr>
      <vt:lpstr>Presentazione standard di PowerPoint</vt:lpstr>
      <vt:lpstr>Questa sezione del registro elettronico,  permette di gestire i colloqui scuola / famiglia.  Tali incontri si terranno durante le ore di incontro scuola -famiglia previste nel piano annuale delle attività. </vt:lpstr>
      <vt:lpstr>Per accedere alla gestione colloqui, dal  pannello generale, scegliere Gestione Colloqui.</vt:lpstr>
      <vt:lpstr>I genitori degli alunni della Scuola Primaria prenoteranno il colloquio con il  Docente Coordinatore scegliendo la data e il posto disponibile. In tale  appuntamento incontreranno tutti i Docenti della classe.</vt:lpstr>
      <vt:lpstr> Il genitore visualizza i posti disponibili (il numero scritto in  verde) e può prenotarsi posizionandosi sulla data desiderata scegliendo la  posizione tramite il menu a tendina e cliccando sulla casellina NO in modo che  diventi SÌ.</vt:lpstr>
      <vt:lpstr>Una volta effettuata la scelta occorre cliccare sull’apposita icona di  salvataggio posta in alto a destra</vt:lpstr>
      <vt:lpstr>Se un genitore volesse invece annullare una prenotazione di un colloquio  basterà accedere alla stessa schermata e cliccare sul SÌ in modo che la  casellina ritorni sul NO e cliccare sempre sul solito pulsante di salvataggio  posto in alto a destra.</vt:lpstr>
      <vt:lpstr>Una volta effettuata la prenotazione il genitore riceverà un’email di  conferma al proprio indirizzo di posta elettronica, ossia l’indirizzo  comunicato e registrato presso la Segreteria Scolastica, che per comodità è  visualizzato in alto a sinistra.</vt:lpstr>
      <vt:lpstr> I colloqui si svolgeranno in presenza nei plessi di appartenenza.</vt:lpstr>
      <vt:lpstr>Tutte le funzionalità presentate sono disponibili  anche nell’App “Axios Famiglia” disponibile per  dispositivi Android e iOS.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Utente08</dc:creator>
  <cp:lastModifiedBy>Utente08</cp:lastModifiedBy>
  <cp:revision>4</cp:revision>
  <dcterms:created xsi:type="dcterms:W3CDTF">2021-12-03T11:14:20Z</dcterms:created>
  <dcterms:modified xsi:type="dcterms:W3CDTF">2021-12-03T15:30:55Z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